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5143500" type="screen16x9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71" d="100"/>
          <a:sy n="171" d="100"/>
        </p:scale>
        <p:origin x="4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/retnings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b-NO" dirty="0"/>
              <a:t>Retningslinjer Trygg Trafikk-Presentasjon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1273305" y="1748837"/>
            <a:ext cx="1289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Teksten skal ligge i denne grå fargen.</a:t>
            </a:r>
            <a:r>
              <a:rPr lang="nb-NO" sz="1000" baseline="0" dirty="0"/>
              <a:t> </a:t>
            </a:r>
          </a:p>
          <a:p>
            <a:r>
              <a:rPr lang="nb-NO" sz="1000" baseline="0" dirty="0"/>
              <a:t>Eller i hvitt mot farget bakgrunn.</a:t>
            </a:r>
            <a:endParaRPr lang="nb-NO" sz="1000" dirty="0"/>
          </a:p>
        </p:txBody>
      </p:sp>
      <p:sp>
        <p:nvSpPr>
          <p:cNvPr id="5" name="Rektangel 4"/>
          <p:cNvSpPr/>
          <p:nvPr userDrawn="1"/>
        </p:nvSpPr>
        <p:spPr>
          <a:xfrm>
            <a:off x="540954" y="2650303"/>
            <a:ext cx="640146" cy="64152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1273305" y="2608500"/>
            <a:ext cx="121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Ekstra bokser som bli laget skal være </a:t>
            </a:r>
            <a:r>
              <a:rPr lang="nb-NO" sz="1000" dirty="0" err="1"/>
              <a:t>hovedsaklig</a:t>
            </a:r>
            <a:r>
              <a:rPr lang="nb-NO" sz="1000" dirty="0"/>
              <a:t> grønne.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538970" y="3454332"/>
            <a:ext cx="642130" cy="643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1238386" y="3452338"/>
            <a:ext cx="646108" cy="64750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2670881" y="3480245"/>
            <a:ext cx="1439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Rødt, blått og grått </a:t>
            </a:r>
            <a:br>
              <a:rPr lang="nb-NO" sz="1000" dirty="0"/>
            </a:br>
            <a:r>
              <a:rPr lang="nb-NO" sz="1000" dirty="0"/>
              <a:t>kan også brukes som støttefarger på bokser.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540954" y="1779662"/>
            <a:ext cx="649078" cy="6504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 descr="Bakgrunn_Tri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36365"/>
            <a:ext cx="2869028" cy="1614307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5796136" y="2220952"/>
            <a:ext cx="2270112" cy="566822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6026782" y="2292960"/>
            <a:ext cx="203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Det finnes to varianter</a:t>
            </a:r>
            <a:r>
              <a:rPr lang="nb-NO" sz="700" baseline="0" dirty="0">
                <a:solidFill>
                  <a:schemeClr val="bg1"/>
                </a:solidFill>
              </a:rPr>
              <a:t> av bildene.</a:t>
            </a:r>
          </a:p>
          <a:p>
            <a:r>
              <a:rPr lang="nb-NO" sz="700" baseline="0">
                <a:solidFill>
                  <a:schemeClr val="bg1"/>
                </a:solidFill>
              </a:rPr>
              <a:t>Både </a:t>
            </a:r>
            <a:r>
              <a:rPr lang="nb-NO" sz="700" baseline="0" dirty="0">
                <a:solidFill>
                  <a:schemeClr val="bg1"/>
                </a:solidFill>
              </a:rPr>
              <a:t>lyse og mørke bilder ligger i egen mappe tilpasset PP-format.</a:t>
            </a:r>
            <a:endParaRPr lang="nb-NO" sz="700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508361" y="1297865"/>
            <a:ext cx="3954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Font som skal brukes er </a:t>
            </a:r>
            <a:r>
              <a:rPr lang="nb-NO" sz="1200" dirty="0" err="1"/>
              <a:t>Calibri</a:t>
            </a:r>
            <a:endParaRPr lang="nb-NO" sz="1200" dirty="0"/>
          </a:p>
        </p:txBody>
      </p:sp>
      <p:pic>
        <p:nvPicPr>
          <p:cNvPr id="8" name="Bilde 7" descr="Bakgrunn_Trikke_bil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47573"/>
            <a:ext cx="2849110" cy="1603099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2915816" y="2255003"/>
            <a:ext cx="2270112" cy="566822"/>
          </a:xfrm>
          <a:prstGeom prst="rect">
            <a:avLst/>
          </a:prstGeom>
          <a:solidFill>
            <a:schemeClr val="accent3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 userDrawn="1"/>
        </p:nvSpPr>
        <p:spPr>
          <a:xfrm>
            <a:off x="3146462" y="2327011"/>
            <a:ext cx="203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Boks</a:t>
            </a:r>
            <a:r>
              <a:rPr lang="nb-NO" sz="700" baseline="0" dirty="0">
                <a:solidFill>
                  <a:schemeClr val="bg1"/>
                </a:solidFill>
              </a:rPr>
              <a:t> på bildet skal ligge gjennomsiktig,  </a:t>
            </a:r>
            <a:br>
              <a:rPr lang="nb-NO" sz="700" baseline="0" dirty="0">
                <a:solidFill>
                  <a:schemeClr val="bg1"/>
                </a:solidFill>
              </a:rPr>
            </a:br>
            <a:r>
              <a:rPr lang="nb-NO" sz="700" baseline="0" dirty="0">
                <a:solidFill>
                  <a:schemeClr val="bg1"/>
                </a:solidFill>
              </a:rPr>
              <a:t>valg for dette ligger under FORMAT, og GJENNOMSIKTIGHET (Pilen skal stå på 3 streker).</a:t>
            </a:r>
            <a:endParaRPr lang="nb-NO" sz="700" dirty="0">
              <a:solidFill>
                <a:schemeClr val="bg1"/>
              </a:solidFill>
            </a:endParaRPr>
          </a:p>
        </p:txBody>
      </p:sp>
      <p:sp>
        <p:nvSpPr>
          <p:cNvPr id="21" name="Rektangel 20"/>
          <p:cNvSpPr/>
          <p:nvPr userDrawn="1"/>
        </p:nvSpPr>
        <p:spPr>
          <a:xfrm>
            <a:off x="1951100" y="3450850"/>
            <a:ext cx="649078" cy="65047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 userDrawn="1"/>
        </p:nvSpPr>
        <p:spPr>
          <a:xfrm>
            <a:off x="4670721" y="3432273"/>
            <a:ext cx="287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i="1" dirty="0">
                <a:solidFill>
                  <a:srgbClr val="FF6600"/>
                </a:solidFill>
              </a:rPr>
              <a:t>NB! </a:t>
            </a:r>
            <a:r>
              <a:rPr lang="nb-NO" sz="1000" i="1" dirty="0"/>
              <a:t>Denne sliden ligger i lysbildemalen, så</a:t>
            </a:r>
            <a:r>
              <a:rPr lang="nb-NO" sz="1000" i="1" baseline="0" dirty="0"/>
              <a:t> den kan slettes i selve presentasjonen ved bruk.</a:t>
            </a:r>
            <a:endParaRPr lang="nb-NO" sz="1000" i="1" dirty="0"/>
          </a:p>
        </p:txBody>
      </p:sp>
    </p:spTree>
    <p:extLst>
      <p:ext uri="{BB962C8B-B14F-4D97-AF65-F5344CB8AC3E}">
        <p14:creationId xmlns:p14="http://schemas.microsoft.com/office/powerpoint/2010/main" val="220430340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m/1 bilde_venst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2" y="1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3268133" y="1473202"/>
            <a:ext cx="5334001" cy="27812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3268133" y="392253"/>
            <a:ext cx="7353300" cy="857250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3736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5409543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chemeClr val="tx1">
              <a:lumMod val="50000"/>
              <a:alpha val="79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335848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rgbClr val="0057A8">
              <a:alpha val="79000"/>
            </a:srgb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032184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killeark m/bil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-16934" y="2896130"/>
            <a:ext cx="4622800" cy="871538"/>
          </a:xfrm>
          <a:solidFill>
            <a:srgbClr val="EE2E24">
              <a:alpha val="81000"/>
            </a:srgb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3200" b="1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093360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/bilde_&quot;Snakkeslide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sz="quarter" idx="16"/>
          </p:nvPr>
        </p:nvSpPr>
        <p:spPr>
          <a:xfrm>
            <a:off x="0" y="-8467"/>
            <a:ext cx="9144000" cy="51519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0" y="1052140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5"/>
          <p:cNvSpPr>
            <a:spLocks noGrp="1"/>
          </p:cNvSpPr>
          <p:nvPr>
            <p:ph type="body" sz="quarter" idx="18"/>
          </p:nvPr>
        </p:nvSpPr>
        <p:spPr>
          <a:xfrm>
            <a:off x="0" y="2063667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5"/>
          <p:cNvSpPr>
            <a:spLocks noGrp="1"/>
          </p:cNvSpPr>
          <p:nvPr>
            <p:ph type="body" sz="quarter" idx="19"/>
          </p:nvPr>
        </p:nvSpPr>
        <p:spPr>
          <a:xfrm>
            <a:off x="0" y="3068364"/>
            <a:ext cx="4622800" cy="871538"/>
          </a:xfrm>
          <a:solidFill>
            <a:srgbClr val="C1D837">
              <a:alpha val="81000"/>
            </a:srgb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0" i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147745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 m/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/>
          </p:nvPr>
        </p:nvSpPr>
        <p:spPr>
          <a:xfrm>
            <a:off x="-9526" y="0"/>
            <a:ext cx="9153525" cy="51435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nb-NO" noProof="0"/>
              <a:t>Klikk ikonet for å legge til media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88190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_skilleark_grå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518795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971808"/>
            <a:ext cx="7772400" cy="1021556"/>
          </a:xfrm>
        </p:spPr>
        <p:txBody>
          <a:bodyPr anchor="ctr"/>
          <a:lstStyle>
            <a:lvl1pPr algn="ctr">
              <a:defRPr sz="3200"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 dirty="0"/>
              <a:t>Skilleark</a:t>
            </a:r>
          </a:p>
        </p:txBody>
      </p:sp>
    </p:spTree>
    <p:extLst>
      <p:ext uri="{BB962C8B-B14F-4D97-AF65-F5344CB8AC3E}">
        <p14:creationId xmlns:p14="http://schemas.microsoft.com/office/powerpoint/2010/main" val="323902041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_skilleark_lyseblå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 descr="Bakgrunn_lys_blå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971808"/>
            <a:ext cx="7772400" cy="1021556"/>
          </a:xfrm>
        </p:spPr>
        <p:txBody>
          <a:bodyPr anchor="ctr"/>
          <a:lstStyle>
            <a:lvl1pPr algn="ctr">
              <a:defRPr sz="3200" baseline="0">
                <a:solidFill>
                  <a:srgbClr val="595959"/>
                </a:solidFill>
              </a:defRPr>
            </a:lvl1pPr>
          </a:lstStyle>
          <a:p>
            <a:r>
              <a:rPr lang="nb-NO" dirty="0"/>
              <a:t>Skilleark</a:t>
            </a:r>
          </a:p>
        </p:txBody>
      </p:sp>
    </p:spTree>
    <p:extLst>
      <p:ext uri="{BB962C8B-B14F-4D97-AF65-F5344CB8AC3E}">
        <p14:creationId xmlns:p14="http://schemas.microsoft.com/office/powerpoint/2010/main" val="166230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_skilleark_blå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5187950"/>
          </a:xfrm>
          <a:prstGeom prst="rect">
            <a:avLst/>
          </a:prstGeom>
          <a:solidFill>
            <a:srgbClr val="0057A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800"/>
          </a:p>
        </p:txBody>
      </p:sp>
      <p:sp>
        <p:nvSpPr>
          <p:cNvPr id="4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971808"/>
            <a:ext cx="7772400" cy="1021556"/>
          </a:xfrm>
        </p:spPr>
        <p:txBody>
          <a:bodyPr anchor="ctr"/>
          <a:lstStyle>
            <a:lvl1pPr algn="ctr">
              <a:defRPr sz="3200" baseline="0"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nb-NO" dirty="0"/>
              <a:t>Skilleark</a:t>
            </a:r>
          </a:p>
        </p:txBody>
      </p:sp>
    </p:spTree>
    <p:extLst>
      <p:ext uri="{BB962C8B-B14F-4D97-AF65-F5344CB8AC3E}">
        <p14:creationId xmlns:p14="http://schemas.microsoft.com/office/powerpoint/2010/main" val="310000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 descr="Bakgrunn_Trykk_trafikk-PPT_BI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>
            <a:fillRect/>
          </a:stretch>
        </p:blipFill>
        <p:spPr bwMode="auto">
          <a:xfrm>
            <a:off x="0" y="0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647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_tom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8920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213519-3E39-4744-9124-73F28F663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6B59351-E62D-7C4B-A232-65FBDA6E9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3FECA3-7021-0545-B9F8-471595D4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10/1/21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FAF65A-05A6-8444-9077-D2AE0D27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01957D-E59B-7047-83A6-BD60CB7F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5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82BDA0-D7F7-B642-959E-5E1CB207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2F8CC8-83CB-1242-AC59-8C8FCE3F5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BC66F3-68BA-004F-BAF7-3E2E7A81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10/1/21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52B919A-6F5B-374E-98A9-88730451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EEAD1C-EB9E-754A-9665-9A75826C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3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/bilde_blå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akgrunn_Trik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-16934" y="2896130"/>
            <a:ext cx="4622800" cy="10437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7"/>
          </p:nvPr>
        </p:nvSpPr>
        <p:spPr>
          <a:xfrm>
            <a:off x="179512" y="3093980"/>
            <a:ext cx="4176588" cy="3957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2000" b="1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507854"/>
            <a:ext cx="4622800" cy="395700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14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 sz="3200" b="1" i="0">
                <a:latin typeface="Calibri"/>
                <a:cs typeface="Calibri"/>
              </a:defRPr>
            </a:lvl2pPr>
            <a:lvl3pPr marL="914400" indent="0" algn="ctr">
              <a:buNone/>
              <a:defRPr sz="3200" b="1" i="0">
                <a:latin typeface="Calibri"/>
                <a:cs typeface="Calibri"/>
              </a:defRPr>
            </a:lvl3pPr>
            <a:lvl4pPr marL="1371600" indent="0" algn="ctr">
              <a:buNone/>
              <a:defRPr sz="3200" b="1" i="0">
                <a:latin typeface="Calibri"/>
                <a:cs typeface="Calibri"/>
              </a:defRPr>
            </a:lvl4pPr>
            <a:lvl5pPr marL="1828800" indent="0" algn="ctr">
              <a:buNone/>
              <a:defRPr sz="3200" b="1" i="0">
                <a:latin typeface="Calibri"/>
                <a:cs typeface="Calibri"/>
              </a:defRPr>
            </a:lvl5pPr>
          </a:lstStyle>
          <a:p>
            <a:pPr lvl="0"/>
            <a:r>
              <a:rPr lang="nb-NO" dirty="0"/>
              <a:t>Klikk for å skrive inn underheading</a:t>
            </a:r>
          </a:p>
        </p:txBody>
      </p:sp>
    </p:spTree>
    <p:extLst>
      <p:ext uri="{BB962C8B-B14F-4D97-AF65-F5344CB8AC3E}">
        <p14:creationId xmlns:p14="http://schemas.microsoft.com/office/powerpoint/2010/main" val="16350190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bilde m/kun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3" y="1"/>
            <a:ext cx="9143999" cy="5156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111752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m/1 bilde, utfallend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0" y="1159298"/>
            <a:ext cx="9144000" cy="39842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80760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m/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0" y="1473202"/>
            <a:ext cx="8237538" cy="2781299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46099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heading m/bullets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0" y="1473202"/>
            <a:ext cx="8237538" cy="2781299"/>
          </a:xfrm>
        </p:spPr>
        <p:txBody>
          <a:bodyPr>
            <a:normAutofit/>
          </a:bodyPr>
          <a:lstStyle>
            <a:lvl1pPr marL="285750" indent="-285750" algn="l">
              <a:lnSpc>
                <a:spcPct val="120000"/>
              </a:lnSpc>
              <a:buFont typeface="Wingdings" charset="2"/>
              <a:buChar char="§"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94367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heading m/bullets 2 spalte_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5"/>
          <p:cNvSpPr>
            <a:spLocks noGrp="1"/>
          </p:cNvSpPr>
          <p:nvPr>
            <p:ph idx="1" hasCustomPrompt="1"/>
          </p:nvPr>
        </p:nvSpPr>
        <p:spPr>
          <a:xfrm>
            <a:off x="457200" y="1275606"/>
            <a:ext cx="8237538" cy="2641473"/>
          </a:xfrm>
        </p:spPr>
        <p:txBody>
          <a:bodyPr numCol="2" spcCol="18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600" baseline="0"/>
            </a:lvl1pPr>
          </a:lstStyle>
          <a:p>
            <a:pPr lvl="0"/>
            <a:r>
              <a:rPr lang="nb-NO" dirty="0"/>
              <a:t>Klikk for å redigere tekststiler i malen 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4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651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 m/1 bilde_høyre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2"/>
          <p:cNvSpPr>
            <a:spLocks noGrp="1"/>
          </p:cNvSpPr>
          <p:nvPr>
            <p:ph type="pic" sz="quarter" idx="16"/>
          </p:nvPr>
        </p:nvSpPr>
        <p:spPr>
          <a:xfrm>
            <a:off x="6079070" y="1"/>
            <a:ext cx="3064933" cy="51435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000">
                <a:ln>
                  <a:noFill/>
                </a:ln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nb-NO" noProof="0"/>
              <a:t>Klikk på ikonet for å legge til et bilde</a:t>
            </a:r>
            <a:endParaRPr lang="nb-NO" noProof="0" dirty="0"/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457202" y="1473202"/>
            <a:ext cx="5334001" cy="278129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2000" b="0" i="0" baseline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tittel 1"/>
          <p:cNvSpPr>
            <a:spLocks noGrp="1"/>
          </p:cNvSpPr>
          <p:nvPr>
            <p:ph type="title"/>
          </p:nvPr>
        </p:nvSpPr>
        <p:spPr>
          <a:xfrm>
            <a:off x="457199" y="541866"/>
            <a:ext cx="7353300" cy="563705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16474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9" descr="Bakgrunn_Trykk_trafikk-PPT_ny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541338"/>
            <a:ext cx="73533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Skriv inn heading her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30" r:id="rId2"/>
    <p:sldLayoutId id="2147484056" r:id="rId3"/>
    <p:sldLayoutId id="2147484031" r:id="rId4"/>
    <p:sldLayoutId id="2147484032" r:id="rId5"/>
    <p:sldLayoutId id="2147484033" r:id="rId6"/>
    <p:sldLayoutId id="2147484034" r:id="rId7"/>
    <p:sldLayoutId id="2147484023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57" r:id="rId15"/>
    <p:sldLayoutId id="2147484024" r:id="rId16"/>
    <p:sldLayoutId id="2147484041" r:id="rId17"/>
    <p:sldLayoutId id="2147484042" r:id="rId18"/>
    <p:sldLayoutId id="2147484043" r:id="rId19"/>
    <p:sldLayoutId id="2147484060" r:id="rId20"/>
    <p:sldLayoutId id="2147484061" r:id="rId21"/>
    <p:sldLayoutId id="2147484062" r:id="rId22"/>
  </p:sldLayoutIdLst>
  <p:transition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Calibri" charset="0"/>
          <a:ea typeface="ＭＳ Ｐゴシック" charset="0"/>
        </a:defRPr>
      </a:lvl9pPr>
    </p:titleStyle>
    <p:bodyStyle>
      <a:lvl1pPr marL="1714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2000" kern="1200">
          <a:solidFill>
            <a:srgbClr val="595959"/>
          </a:solidFill>
          <a:latin typeface="Calibri"/>
          <a:ea typeface="ＭＳ Ｐゴシック" charset="0"/>
          <a:cs typeface="Calibri"/>
        </a:defRPr>
      </a:lvl1pPr>
      <a:lvl2pPr marL="6286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1600" kern="1200">
          <a:solidFill>
            <a:srgbClr val="595959"/>
          </a:solidFill>
          <a:latin typeface="Calibri"/>
          <a:ea typeface="ＭＳ Ｐゴシック" charset="0"/>
          <a:cs typeface="Calibri"/>
        </a:defRPr>
      </a:lvl2pPr>
      <a:lvl3pPr marL="10858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1400" kern="1200">
          <a:solidFill>
            <a:srgbClr val="595959"/>
          </a:solidFill>
          <a:latin typeface="Calibri"/>
          <a:ea typeface="ＭＳ Ｐゴシック" charset="0"/>
          <a:cs typeface="Calibri"/>
        </a:defRPr>
      </a:lvl3pPr>
      <a:lvl4pPr marL="1543050" indent="-17145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Wingdings" charset="2"/>
        <a:buChar char="§"/>
        <a:defRPr sz="1200" kern="1200">
          <a:solidFill>
            <a:srgbClr val="595959"/>
          </a:solidFill>
          <a:latin typeface="Calibri"/>
          <a:ea typeface="ＭＳ Ｐゴシック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C2C2C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30397" y="265226"/>
            <a:ext cx="4083205" cy="819958"/>
          </a:xfrm>
        </p:spPr>
        <p:txBody>
          <a:bodyPr/>
          <a:lstStyle/>
          <a:p>
            <a:r>
              <a:rPr lang="nb-NO" sz="2200" dirty="0"/>
              <a:t>Retningslinjer trafikksikkerhet   </a:t>
            </a:r>
            <a:br>
              <a:rPr lang="nb-NO" sz="2200" dirty="0"/>
            </a:br>
            <a:r>
              <a:rPr lang="nb-NO" sz="2200" dirty="0"/>
              <a:t>(Idrettslagets navn………)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2296" y="1823848"/>
            <a:ext cx="7599405" cy="144946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b-NO" dirty="0"/>
              <a:t>(idrettslagets navn) tenker trafikksikkerhet fordi</a:t>
            </a:r>
            <a:br>
              <a:rPr lang="nb-NO" dirty="0"/>
            </a:br>
            <a:br>
              <a:rPr lang="nb-NO" dirty="0"/>
            </a:br>
            <a:r>
              <a:rPr lang="nb-NO" i="1" dirty="0">
                <a:solidFill>
                  <a:srgbClr val="002060"/>
                </a:solidFill>
              </a:rPr>
              <a:t>«……….vi har ingen å miste……….»</a:t>
            </a:r>
            <a:br>
              <a:rPr lang="nb-NO" i="1" dirty="0">
                <a:solidFill>
                  <a:srgbClr val="002060"/>
                </a:solidFill>
              </a:rPr>
            </a:br>
            <a:br>
              <a:rPr lang="nb-NO" i="1" dirty="0">
                <a:solidFill>
                  <a:srgbClr val="002060"/>
                </a:solidFill>
              </a:rPr>
            </a:br>
            <a:br>
              <a:rPr lang="nb-NO" i="1" dirty="0">
                <a:solidFill>
                  <a:srgbClr val="002060"/>
                </a:solidFill>
              </a:rPr>
            </a:br>
            <a:r>
              <a:rPr lang="nb-NO" i="1" dirty="0"/>
              <a:t>…..og oppfordrer alle idrettslag i vår kommune/fylke til å følge etter oss!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EB7D110-1EAD-044A-9284-35EEA4D8B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5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52598" y="41276"/>
            <a:ext cx="5638801" cy="1043908"/>
          </a:xfrm>
        </p:spPr>
        <p:txBody>
          <a:bodyPr>
            <a:normAutofit/>
          </a:bodyPr>
          <a:lstStyle/>
          <a:p>
            <a:pPr algn="ctr"/>
            <a:r>
              <a:rPr lang="nb-NO" sz="2200" dirty="0"/>
              <a:t>Når vi </a:t>
            </a:r>
            <a:r>
              <a:rPr lang="nb-NO" sz="2200" u="sng" dirty="0"/>
              <a:t>går</a:t>
            </a:r>
            <a:r>
              <a:rPr lang="nb-NO" sz="2200" dirty="0"/>
              <a:t> til </a:t>
            </a:r>
            <a:br>
              <a:rPr lang="nb-NO" sz="2200" dirty="0"/>
            </a:br>
            <a:r>
              <a:rPr lang="nb-NO" sz="2200" dirty="0"/>
              <a:t>trening eller kamper/renn/arrangement: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085184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/>
              <a:t>Bruker vi: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Gang og sykkelstier der det er mulig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Fortau der det er mulig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Refleks/</a:t>
            </a:r>
            <a:r>
              <a:rPr lang="nb-NO" sz="1400" dirty="0" err="1"/>
              <a:t>refleksvest</a:t>
            </a:r>
            <a:r>
              <a:rPr lang="nb-NO" sz="1400" dirty="0"/>
              <a:t> i skumring eller mørke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Når vi krysser gaten: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Benytter vi fotgjengerfelt når det finnes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Går kun når det er «grønn mann»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Ser vi oss godt om og ser at det ikke kommer biler </a:t>
            </a:r>
          </a:p>
          <a:p>
            <a:pPr marL="342900" lvl="1" indent="0">
              <a:buNone/>
            </a:pPr>
            <a:endParaRPr lang="nb-NO" sz="14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1C25577-A980-7B42-9245-D8FDAB633E34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C975C0F-396C-7B4E-BECE-BCE5DFF7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0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77206" y="251976"/>
            <a:ext cx="4789587" cy="810704"/>
          </a:xfrm>
        </p:spPr>
        <p:txBody>
          <a:bodyPr>
            <a:noAutofit/>
          </a:bodyPr>
          <a:lstStyle/>
          <a:p>
            <a:pPr algn="ctr"/>
            <a:r>
              <a:rPr lang="nb-NO" sz="2200" dirty="0"/>
              <a:t>Når vi sykler til </a:t>
            </a:r>
            <a:br>
              <a:rPr lang="nb-NO" sz="2200" dirty="0"/>
            </a:br>
            <a:r>
              <a:rPr lang="nb-NO" sz="2200" dirty="0"/>
              <a:t>trening og kamper/renn/arrangement: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4758" y="1085184"/>
            <a:ext cx="7210396" cy="3017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Bruker vi: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Hjelm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Gang og sykkelstier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Sykkel med lys foran og bak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</a:t>
            </a:r>
            <a:r>
              <a:rPr lang="nb-NO" sz="1400" dirty="0" err="1"/>
              <a:t>Refleksvest</a:t>
            </a:r>
            <a:endParaRPr lang="nb-NO" sz="1400" dirty="0"/>
          </a:p>
          <a:p>
            <a:pPr marL="457200" lvl="1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Når vi krysser gaten: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Går vi av sykkelen ved kryssing av fotgjengerfelt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Ser vi oss godt om og ser at det ikke komme biler</a:t>
            </a:r>
            <a:br>
              <a:rPr lang="nb-NO" sz="1400" dirty="0"/>
            </a:br>
            <a:endParaRPr lang="nb-NO" sz="1400" dirty="0"/>
          </a:p>
          <a:p>
            <a:pPr marL="457200" lvl="1" indent="0">
              <a:buNone/>
            </a:pPr>
            <a:r>
              <a:rPr lang="nb-NO" sz="1400" dirty="0"/>
              <a:t>Vi har god sykkelopplæring før du får sykle ……..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2E8CEDF-BE7C-EB4B-82D8-475DFB602F57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E533F65-21FB-474A-B53F-2ADE373E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31964" y="274480"/>
            <a:ext cx="4680071" cy="810704"/>
          </a:xfrm>
        </p:spPr>
        <p:txBody>
          <a:bodyPr>
            <a:normAutofit/>
          </a:bodyPr>
          <a:lstStyle/>
          <a:p>
            <a:pPr algn="ctr"/>
            <a:r>
              <a:rPr lang="nb-NO" sz="2200" dirty="0"/>
              <a:t>Når vi kjører til </a:t>
            </a:r>
            <a:br>
              <a:rPr lang="nb-NO" sz="2200" dirty="0"/>
            </a:br>
            <a:r>
              <a:rPr lang="nb-NO" sz="2200" dirty="0"/>
              <a:t>trening og kamper/renn/arrangement: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8886" y="1085184"/>
            <a:ext cx="7210396" cy="3390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Skal vi ha og bruke: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Sunne holdninger i trafikken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Følge fartsgrensene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</a:t>
            </a:r>
            <a:r>
              <a:rPr lang="nb-NO" sz="1200" dirty="0" err="1"/>
              <a:t>Handsfree</a:t>
            </a:r>
            <a:r>
              <a:rPr lang="nb-NO" sz="1200" dirty="0"/>
              <a:t> ved bruk av telefon under kjøring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Sikkerhetsbelter på riktig måte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God tid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Kjøretøy og dekk i forskriftsmessig stand</a:t>
            </a:r>
            <a:br>
              <a:rPr lang="nb-NO" sz="1400" dirty="0"/>
            </a:br>
            <a:endParaRPr lang="nb-NO" sz="1400" dirty="0"/>
          </a:p>
          <a:p>
            <a:pPr marL="0" indent="0">
              <a:buNone/>
            </a:pPr>
            <a:r>
              <a:rPr lang="nb-NO" sz="1400" dirty="0"/>
              <a:t>Tips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Vær aktpågivende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Planlegg kjøring og unngå å rygge (spesielt oppmerksom om du må rygge)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Påse at alle trygt kan forlate bilen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200" dirty="0"/>
              <a:t> Rusmidler og kjøring hører ikke sammen</a:t>
            </a:r>
          </a:p>
          <a:p>
            <a:pPr marL="342900" lvl="1" indent="0">
              <a:buNone/>
            </a:pPr>
            <a:endParaRPr lang="nb-NO" sz="14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B76535-DDD0-354E-B260-72822EEFAEA6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764BD22-F92E-8747-B4E7-9C99459C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5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5283" y="297324"/>
            <a:ext cx="2293434" cy="563562"/>
          </a:xfrm>
        </p:spPr>
        <p:txBody>
          <a:bodyPr/>
          <a:lstStyle/>
          <a:p>
            <a:r>
              <a:rPr lang="nb-NO" sz="2200" dirty="0"/>
              <a:t>Hvis vi leier buss: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500" dirty="0"/>
              <a:t>Stiller vi krav til sjåfør og transportør:</a:t>
            </a:r>
            <a:endParaRPr lang="nb-NO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 </a:t>
            </a:r>
            <a:r>
              <a:rPr lang="nb-NO" sz="1400" dirty="0"/>
              <a:t>Kjøretøy og dekk i forskriftsmessig stand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Buss utstyrt med trepunkts sikkerhetsbelter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Minst mulig løst materiell i bussen/sikret bagasje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</a:t>
            </a:r>
            <a:r>
              <a:rPr lang="nb-NO" sz="1400" dirty="0" err="1"/>
              <a:t>Handsfree</a:t>
            </a:r>
            <a:r>
              <a:rPr lang="nb-NO" sz="1400" dirty="0"/>
              <a:t> for sjåfør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 God tid skal brukes på oppdraget og følger kjøre og </a:t>
            </a:r>
            <a:br>
              <a:rPr lang="nb-NO" sz="1400" dirty="0"/>
            </a:br>
            <a:r>
              <a:rPr lang="nb-NO" sz="1400" dirty="0"/>
              <a:t> hviletidsbestemmelsene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400" dirty="0"/>
              <a:t>Voksne reiseledere på alle turer</a:t>
            </a:r>
          </a:p>
          <a:p>
            <a:pPr marL="457200" lvl="1" indent="0">
              <a:buNone/>
            </a:pPr>
            <a:endParaRPr lang="nb-NO" sz="1400" dirty="0"/>
          </a:p>
          <a:p>
            <a:r>
              <a:rPr lang="nb-NO" sz="1500" dirty="0"/>
              <a:t>Rusmidler og kjøring hører ikke sammen!</a:t>
            </a:r>
          </a:p>
          <a:p>
            <a:r>
              <a:rPr lang="nb-NO" sz="1500" dirty="0"/>
              <a:t>Reiseleder fra klubb på alle reiser</a:t>
            </a:r>
          </a:p>
          <a:p>
            <a:r>
              <a:rPr lang="nb-NO" sz="1500" dirty="0"/>
              <a:t>Egne retningslinjer for reiseleder og lagleder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b-NO" dirty="0"/>
          </a:p>
          <a:p>
            <a:pPr lvl="1">
              <a:buFont typeface="Wingdings" panose="05000000000000000000" pitchFamily="2" charset="2"/>
              <a:buChar char="ü"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52877BA-23FE-4C43-A067-2D6B636D456E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3A5909E-8934-394E-83A8-3CD9AC1C2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2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59122" y="521622"/>
            <a:ext cx="3512634" cy="563562"/>
          </a:xfrm>
        </p:spPr>
        <p:txBody>
          <a:bodyPr/>
          <a:lstStyle/>
          <a:p>
            <a:r>
              <a:rPr lang="nb-NO" sz="2200" dirty="0"/>
              <a:t>(idrettslagets navn….) lover: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0241" y="1752655"/>
            <a:ext cx="7210396" cy="2930556"/>
          </a:xfrm>
        </p:spPr>
        <p:txBody>
          <a:bodyPr>
            <a:normAutofit/>
          </a:bodyPr>
          <a:lstStyle/>
          <a:p>
            <a:r>
              <a:rPr lang="nb-NO" sz="1400" dirty="0"/>
              <a:t>At alle – trenere, ledere, foresatte, tillitsvalgte – </a:t>
            </a:r>
          </a:p>
          <a:p>
            <a:pPr marL="0" indent="0">
              <a:buNone/>
            </a:pPr>
            <a:r>
              <a:rPr lang="nb-NO" sz="1400" dirty="0"/>
              <a:t>    skal kjenne til idrettslagets retningslinjer for transportsikkerhet</a:t>
            </a:r>
            <a:br>
              <a:rPr lang="nb-NO" sz="1400" dirty="0"/>
            </a:br>
            <a:r>
              <a:rPr lang="nb-NO" sz="1400" dirty="0"/>
              <a:t>    (erfaringsmessig må dette påminnes hele tiden!)</a:t>
            </a:r>
            <a:br>
              <a:rPr lang="nb-NO" sz="1400" dirty="0"/>
            </a:br>
            <a:endParaRPr lang="nb-NO" sz="1400" dirty="0"/>
          </a:p>
          <a:p>
            <a:r>
              <a:rPr lang="nb-NO" sz="1400" dirty="0"/>
              <a:t>At alle invitasjoner markeres med en påminnelse om å komme trygt fram til våre arrangement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43345E8-B542-7042-B803-4DA253771FFD}"/>
              </a:ext>
            </a:extLst>
          </p:cNvPr>
          <p:cNvSpPr txBox="1"/>
          <p:nvPr/>
        </p:nvSpPr>
        <p:spPr>
          <a:xfrm>
            <a:off x="7994822" y="1085184"/>
            <a:ext cx="1141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</a:t>
            </a:r>
            <a:r>
              <a:rPr lang="nb-NO" sz="1400" dirty="0" err="1"/>
              <a:t>evt</a:t>
            </a:r>
            <a:r>
              <a:rPr lang="nb-NO" sz="1400" dirty="0"/>
              <a:t> idrettslagets logo)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55D185-070B-C04B-8A47-E7A38004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288" y="226753"/>
            <a:ext cx="730950" cy="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49262"/>
      </p:ext>
    </p:extLst>
  </p:cSld>
  <p:clrMapOvr>
    <a:masterClrMapping/>
  </p:clrMapOvr>
</p:sld>
</file>

<file path=ppt/theme/theme1.xml><?xml version="1.0" encoding="utf-8"?>
<a:theme xmlns:a="http://schemas.openxmlformats.org/drawingml/2006/main" name="Trygg_Trafikk_klassisk_mal_19.05">
  <a:themeElements>
    <a:clrScheme name="Trygg Traffikk Tema">
      <a:dk1>
        <a:srgbClr val="595959"/>
      </a:dk1>
      <a:lt1>
        <a:srgbClr val="FFFFFF"/>
      </a:lt1>
      <a:dk2>
        <a:srgbClr val="EE2E24"/>
      </a:dk2>
      <a:lt2>
        <a:srgbClr val="76BDFF"/>
      </a:lt2>
      <a:accent1>
        <a:srgbClr val="0057A7"/>
      </a:accent1>
      <a:accent2>
        <a:srgbClr val="F0D700"/>
      </a:accent2>
      <a:accent3>
        <a:srgbClr val="C1D837"/>
      </a:accent3>
      <a:accent4>
        <a:srgbClr val="0BB14E"/>
      </a:accent4>
      <a:accent5>
        <a:srgbClr val="4BACC6"/>
      </a:accent5>
      <a:accent6>
        <a:srgbClr val="F78815"/>
      </a:accent6>
      <a:hlink>
        <a:srgbClr val="00BAFF"/>
      </a:hlink>
      <a:folHlink>
        <a:srgbClr val="3A5E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9525" cmpd="sng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ap="flat" cmpd="sng">
          <a:solidFill>
            <a:schemeClr val="tx1"/>
          </a:solidFill>
          <a:prstDash val="solid"/>
          <a:round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Trygg_Trafikk_klassisk_mal_19</Template>
  <TotalTime>19</TotalTime>
  <Words>426</Words>
  <Application>Microsoft Macintosh PowerPoint</Application>
  <PresentationFormat>Skjermfremvisning (16:9)</PresentationFormat>
  <Paragraphs>58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Wingdings</vt:lpstr>
      <vt:lpstr>Trygg_Trafikk_klassisk_mal_19.05</vt:lpstr>
      <vt:lpstr>Retningslinjer trafikksikkerhet    (Idrettslagets navn………)</vt:lpstr>
      <vt:lpstr>Når vi går til  trening eller kamper/renn/arrangement:</vt:lpstr>
      <vt:lpstr>Når vi sykler til  trening og kamper/renn/arrangement:</vt:lpstr>
      <vt:lpstr>Når vi kjører til  trening og kamper/renn/arrangement: </vt:lpstr>
      <vt:lpstr>Hvis vi leier buss:</vt:lpstr>
      <vt:lpstr>(idrettslagets navn….) lover: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Retningslinjer trafikksikkerhet    (Idrettslagets navn………)</dc:title>
  <dc:creator>Anders Havdal</dc:creator>
  <cp:lastModifiedBy>Anders Havdal</cp:lastModifiedBy>
  <cp:revision>1</cp:revision>
  <dcterms:created xsi:type="dcterms:W3CDTF">2021-10-01T11:15:20Z</dcterms:created>
  <dcterms:modified xsi:type="dcterms:W3CDTF">2021-10-01T11:34:25Z</dcterms:modified>
</cp:coreProperties>
</file>